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1620FD0-1AA2-40E5-A4F8-3FEA1E5A6828}">
  <a:tblStyle styleId="{81620FD0-1AA2-40E5-A4F8-3FEA1E5A6828}" styleName="Table_0">
    <a:wholeTbl>
      <a:tcTxStyle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63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066371bba3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066371bba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66371bba3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066371bba3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66371bba3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66371bba3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66371bba3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66371bba3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2475" y="595975"/>
            <a:ext cx="8520600" cy="61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FLUXO DO PROCESSO</a:t>
            </a:r>
            <a:endParaRPr b="1"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19486" l="0" r="0" t="17306"/>
          <a:stretch/>
        </p:blipFill>
        <p:spPr>
          <a:xfrm>
            <a:off x="2905125" y="1325825"/>
            <a:ext cx="3333750" cy="86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-479075"/>
            <a:ext cx="1638300" cy="10953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364300" y="2309838"/>
            <a:ext cx="44154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Sistema: SICONT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latin typeface="Calibri"/>
                <a:ea typeface="Calibri"/>
                <a:cs typeface="Calibri"/>
                <a:sym typeface="Calibri"/>
              </a:rPr>
              <a:t>Módulo: Prestação de Contas EFD-Reinf</a:t>
            </a:r>
            <a:endParaRPr/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1873375" y="345545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{81620FD0-1AA2-40E5-A4F8-3FEA1E5A6828}</a:tableStyleId>
              </a:tblPr>
              <a:tblGrid>
                <a:gridCol w="914400"/>
                <a:gridCol w="533400"/>
                <a:gridCol w="1533525"/>
                <a:gridCol w="1847850"/>
                <a:gridCol w="561975"/>
                <a:gridCol w="7625"/>
              </a:tblGrid>
              <a:tr h="12700">
                <a:tc gridSpan="6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Objetivo deste artefato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12700">
                <a:tc gridSpan="6"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 finalidade deste documento é representar graficamente,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com notação BPMN,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o fluxo do processo em seu nível operacional, ou seja, para implementação em sistema.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 hMerge="1"/>
                <a:tc hMerge="1"/>
                <a:tc hMerge="1"/>
              </a:tr>
              <a:tr h="127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Nº do Contrato: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210/2021/AGETEC</a:t>
                      </a:r>
                      <a:endParaRPr/>
                    </a:p>
                  </a:txBody>
                  <a:tcPr marT="0" marB="0" marR="68575" marL="68575"/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</a:tr>
              <a:tr h="127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</a:rPr>
                        <a:t>Nº da OS: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005/2021</a:t>
                      </a:r>
                      <a:endParaRPr/>
                    </a:p>
                  </a:txBody>
                  <a:tcPr marT="0" marB="0" marR="68575" marL="68575"/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</a:tr>
              <a:tr h="12700">
                <a:tc gridSpan="6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Controle de alterações do documento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</a:tr>
              <a:tr h="12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Autor (e-mail)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Descrição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Versão</a:t>
                      </a:r>
                      <a:endParaRPr b="1"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rgbClr val="FDEADA"/>
                    </a:solidFill>
                  </a:tcPr>
                </a:tc>
                <a:tc hMerge="1"/>
              </a:tr>
              <a:tr h="12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r>
                        <a:rPr lang="en"/>
                        <a:t>3</a:t>
                      </a: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/12/2021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aline.macedo@ibrowse-sds.com.br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Elabora</a:t>
                      </a: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ção do </a:t>
                      </a:r>
                      <a:r>
                        <a:rPr lang="en"/>
                        <a:t>fluxo</a:t>
                      </a: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</a:t>
                      </a:r>
                      <a:endParaRPr sz="10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 hMerge="1"/>
              </a:tr>
            </a:tbl>
          </a:graphicData>
        </a:graphic>
      </p:graphicFrame>
      <p:cxnSp>
        <p:nvCxnSpPr>
          <p:cNvPr id="59" name="Google Shape;59;p13"/>
          <p:cNvCxnSpPr/>
          <p:nvPr/>
        </p:nvCxnSpPr>
        <p:spPr>
          <a:xfrm>
            <a:off x="2282250" y="1208575"/>
            <a:ext cx="4579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0" name="Google Shape;60;p13"/>
          <p:cNvPicPr preferRelativeResize="0"/>
          <p:nvPr/>
        </p:nvPicPr>
        <p:blipFill rotWithShape="1">
          <a:blip r:embed="rId5">
            <a:alphaModFix/>
          </a:blip>
          <a:srcRect b="16777" l="0" r="0" t="0"/>
          <a:stretch/>
        </p:blipFill>
        <p:spPr>
          <a:xfrm>
            <a:off x="152400" y="3901075"/>
            <a:ext cx="1304925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b="26594" l="0" r="0" t="0"/>
          <a:stretch/>
        </p:blipFill>
        <p:spPr>
          <a:xfrm>
            <a:off x="152400" y="152400"/>
            <a:ext cx="8991602" cy="38313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 b="14368" l="0" r="0" t="0"/>
          <a:stretch/>
        </p:blipFill>
        <p:spPr>
          <a:xfrm>
            <a:off x="152400" y="152400"/>
            <a:ext cx="6821007" cy="4991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14133" l="0" r="0" t="0"/>
          <a:stretch/>
        </p:blipFill>
        <p:spPr>
          <a:xfrm>
            <a:off x="152400" y="152400"/>
            <a:ext cx="8991601" cy="4640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26139" l="0" r="0" t="0"/>
          <a:stretch/>
        </p:blipFill>
        <p:spPr>
          <a:xfrm>
            <a:off x="152400" y="152400"/>
            <a:ext cx="8991602" cy="342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